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54"/>
  </p:notesMasterIdLst>
  <p:sldIdLst>
    <p:sldId id="257" r:id="rId2"/>
    <p:sldId id="260" r:id="rId3"/>
    <p:sldId id="261" r:id="rId4"/>
    <p:sldId id="262" r:id="rId5"/>
    <p:sldId id="263" r:id="rId6"/>
    <p:sldId id="258" r:id="rId7"/>
    <p:sldId id="259" r:id="rId8"/>
    <p:sldId id="271" r:id="rId9"/>
    <p:sldId id="264" r:id="rId10"/>
    <p:sldId id="265" r:id="rId11"/>
    <p:sldId id="266" r:id="rId12"/>
    <p:sldId id="267" r:id="rId13"/>
    <p:sldId id="272" r:id="rId14"/>
    <p:sldId id="296" r:id="rId15"/>
    <p:sldId id="273" r:id="rId16"/>
    <p:sldId id="312" r:id="rId17"/>
    <p:sldId id="313" r:id="rId18"/>
    <p:sldId id="320" r:id="rId19"/>
    <p:sldId id="306" r:id="rId20"/>
    <p:sldId id="308" r:id="rId21"/>
    <p:sldId id="274" r:id="rId22"/>
    <p:sldId id="268" r:id="rId23"/>
    <p:sldId id="269" r:id="rId24"/>
    <p:sldId id="270" r:id="rId25"/>
    <p:sldId id="275" r:id="rId26"/>
    <p:sldId id="276" r:id="rId27"/>
    <p:sldId id="277" r:id="rId28"/>
    <p:sldId id="278" r:id="rId29"/>
    <p:sldId id="279" r:id="rId30"/>
    <p:sldId id="280" r:id="rId31"/>
    <p:sldId id="281" r:id="rId32"/>
    <p:sldId id="282" r:id="rId33"/>
    <p:sldId id="283" r:id="rId34"/>
    <p:sldId id="290" r:id="rId35"/>
    <p:sldId id="297" r:id="rId36"/>
    <p:sldId id="291" r:id="rId37"/>
    <p:sldId id="298" r:id="rId38"/>
    <p:sldId id="299" r:id="rId39"/>
    <p:sldId id="292" r:id="rId40"/>
    <p:sldId id="300" r:id="rId41"/>
    <p:sldId id="301" r:id="rId42"/>
    <p:sldId id="293" r:id="rId43"/>
    <p:sldId id="302" r:id="rId44"/>
    <p:sldId id="303" r:id="rId45"/>
    <p:sldId id="295" r:id="rId46"/>
    <p:sldId id="304" r:id="rId47"/>
    <p:sldId id="284" r:id="rId48"/>
    <p:sldId id="294" r:id="rId49"/>
    <p:sldId id="316" r:id="rId50"/>
    <p:sldId id="317" r:id="rId51"/>
    <p:sldId id="318" r:id="rId52"/>
    <p:sldId id="31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snapToGrid="0" snapToObjects="1">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7B6DE-3A70-014B-94C0-3B2C6BA95357}" type="datetimeFigureOut">
              <a:rPr kumimoji="1" lang="zh-CN" altLang="en-US" smtClean="0"/>
              <a:t>2022/1/11</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5041B-811C-5047-BA3D-930CBB4DEEFE}" type="slidenum">
              <a:rPr kumimoji="1" lang="zh-CN" altLang="en-US" smtClean="0"/>
              <a:t>‹#›</a:t>
            </a:fld>
            <a:endParaRPr kumimoji="1" lang="zh-CN" altLang="en-US"/>
          </a:p>
        </p:txBody>
      </p:sp>
    </p:spTree>
    <p:extLst>
      <p:ext uri="{BB962C8B-B14F-4D97-AF65-F5344CB8AC3E}">
        <p14:creationId xmlns:p14="http://schemas.microsoft.com/office/powerpoint/2010/main" val="159850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ECB5041B-811C-5047-BA3D-930CBB4DEEFE}" type="slidenum">
              <a:rPr kumimoji="1" lang="zh-CN" altLang="en-US" smtClean="0"/>
              <a:t>19</a:t>
            </a:fld>
            <a:endParaRPr kumimoji="1" lang="zh-CN" altLang="en-US"/>
          </a:p>
        </p:txBody>
      </p:sp>
    </p:spTree>
    <p:extLst>
      <p:ext uri="{BB962C8B-B14F-4D97-AF65-F5344CB8AC3E}">
        <p14:creationId xmlns:p14="http://schemas.microsoft.com/office/powerpoint/2010/main" val="256535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3 things you  did not know before</a:t>
            </a:r>
          </a:p>
          <a:p>
            <a:r>
              <a:rPr kumimoji="1" lang="en-US" altLang="zh-CN" dirty="0"/>
              <a:t>2 things that</a:t>
            </a:r>
            <a:r>
              <a:rPr kumimoji="1" lang="en-US" altLang="zh-CN" baseline="0" dirty="0"/>
              <a:t> you will try</a:t>
            </a:r>
          </a:p>
          <a:p>
            <a:r>
              <a:rPr kumimoji="1" lang="en-US" altLang="zh-CN" baseline="0" dirty="0"/>
              <a:t>1 thing you need more support</a:t>
            </a:r>
            <a:r>
              <a:rPr kumimoji="1" lang="en-US" altLang="zh-CN" baseline="0"/>
              <a:t>/time/</a:t>
            </a:r>
            <a:endParaRPr kumimoji="1" lang="zh-CN" altLang="en-US" dirty="0"/>
          </a:p>
        </p:txBody>
      </p:sp>
      <p:sp>
        <p:nvSpPr>
          <p:cNvPr id="4" name="Slide Number Placeholder 3"/>
          <p:cNvSpPr>
            <a:spLocks noGrp="1"/>
          </p:cNvSpPr>
          <p:nvPr>
            <p:ph type="sldNum" sz="quarter" idx="10"/>
          </p:nvPr>
        </p:nvSpPr>
        <p:spPr/>
        <p:txBody>
          <a:bodyPr/>
          <a:lstStyle/>
          <a:p>
            <a:fld id="{ECB5041B-811C-5047-BA3D-930CBB4DEEFE}" type="slidenum">
              <a:rPr kumimoji="1" lang="zh-CN" altLang="en-US" smtClean="0"/>
              <a:t>48</a:t>
            </a:fld>
            <a:endParaRPr kumimoji="1" lang="zh-CN" altLang="en-US"/>
          </a:p>
        </p:txBody>
      </p:sp>
    </p:spTree>
    <p:extLst>
      <p:ext uri="{BB962C8B-B14F-4D97-AF65-F5344CB8AC3E}">
        <p14:creationId xmlns:p14="http://schemas.microsoft.com/office/powerpoint/2010/main" val="146392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75862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76316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76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101393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134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333099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1165433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2226921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Section Header">
    <p:spTree>
      <p:nvGrpSpPr>
        <p:cNvPr id="1" name=""/>
        <p:cNvGrpSpPr/>
        <p:nvPr/>
      </p:nvGrpSpPr>
      <p:grpSpPr>
        <a:xfrm>
          <a:off x="0" y="0"/>
          <a:ext cx="0" cy="0"/>
          <a:chOff x="0" y="0"/>
          <a:chExt cx="0" cy="0"/>
        </a:xfrm>
      </p:grpSpPr>
      <p:pic>
        <p:nvPicPr>
          <p:cNvPr id="3" name="Picture 2" descr="DP-En-background-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6" y="-13709"/>
            <a:ext cx="9183560" cy="6888060"/>
          </a:xfrm>
          <a:prstGeom prst="rect">
            <a:avLst/>
          </a:prstGeom>
        </p:spPr>
      </p:pic>
      <p:sp>
        <p:nvSpPr>
          <p:cNvPr id="5" name="Text Placeholder 4"/>
          <p:cNvSpPr>
            <a:spLocks noGrp="1"/>
          </p:cNvSpPr>
          <p:nvPr>
            <p:ph type="body" sz="quarter" idx="10" hasCustomPrompt="1"/>
          </p:nvPr>
        </p:nvSpPr>
        <p:spPr>
          <a:xfrm>
            <a:off x="1244112" y="2387601"/>
            <a:ext cx="7347679" cy="1406525"/>
          </a:xfrm>
          <a:noFill/>
          <a:ln w="9525">
            <a:noFill/>
            <a:miter lim="800000"/>
            <a:headEnd/>
            <a:tailEnd/>
          </a:ln>
          <a:effectLst/>
        </p:spPr>
        <p:txBody>
          <a:bodyPr vert="horz" wrap="square" lIns="0" tIns="0" rIns="0" bIns="0" numCol="1" anchor="ctr" anchorCtr="0" compatLnSpc="1">
            <a:prstTxWarp prst="textNoShape">
              <a:avLst/>
            </a:prstTxWarp>
          </a:bodyPr>
          <a:lstStyle>
            <a:lvl1pPr marL="0" marR="0" indent="0" algn="ctr" defTabSz="872779" rtl="0" eaLnBrk="1" fontAlgn="base" latinLnBrk="0" hangingPunct="1">
              <a:lnSpc>
                <a:spcPct val="100000"/>
              </a:lnSpc>
              <a:spcBef>
                <a:spcPct val="0"/>
              </a:spcBef>
              <a:spcAft>
                <a:spcPct val="0"/>
              </a:spcAft>
              <a:buClrTx/>
              <a:buSzTx/>
              <a:buFontTx/>
              <a:buNone/>
              <a:tabLst/>
              <a:defRPr lang="en-GB" sz="4600" b="1" kern="1200" cap="none" baseline="0" noProof="0" dirty="0">
                <a:solidFill>
                  <a:srgbClr val="1AB7EA"/>
                </a:solidFill>
                <a:latin typeface="Myriad Pro" pitchFamily="34" charset="0"/>
                <a:ea typeface="+mj-ea"/>
                <a:cs typeface="+mj-cs"/>
              </a:defRPr>
            </a:lvl1pPr>
          </a:lstStyle>
          <a:p>
            <a:pPr marL="0" marR="0" lvl="0" indent="0" algn="ctr" defTabSz="872779" rtl="0" eaLnBrk="1" fontAlgn="base" latinLnBrk="0" hangingPunct="1">
              <a:lnSpc>
                <a:spcPct val="100000"/>
              </a:lnSpc>
              <a:spcBef>
                <a:spcPct val="0"/>
              </a:spcBef>
              <a:spcAft>
                <a:spcPct val="0"/>
              </a:spcAft>
              <a:buClrTx/>
              <a:buSzTx/>
              <a:buFontTx/>
              <a:buNone/>
              <a:tabLst/>
              <a:defRPr/>
            </a:pPr>
            <a:r>
              <a:rPr lang="en-US" dirty="0"/>
              <a:t>(Sub brand) title page here</a:t>
            </a:r>
            <a:endParaRPr kumimoji="0" lang="en-GB" sz="4600" b="1" i="0" u="none" strike="noStrike" kern="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76069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359174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6892E0-3AD7-2B4E-91C3-1E2C60FF9632}" type="datetimeFigureOut">
              <a:rPr lang="en-US" smtClean="0"/>
              <a:t>1/11/22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412541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36892E0-3AD7-2B4E-91C3-1E2C60FF9632}" type="datetimeFigureOut">
              <a:rPr lang="en-US" smtClean="0"/>
              <a:t>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67349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36892E0-3AD7-2B4E-91C3-1E2C60FF9632}" type="datetimeFigureOut">
              <a:rPr lang="en-US" smtClean="0"/>
              <a:t>1/11/22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378136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36892E0-3AD7-2B4E-91C3-1E2C60FF9632}" type="datetimeFigureOut">
              <a:rPr lang="en-US" smtClean="0"/>
              <a:t>1/11/22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177417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892E0-3AD7-2B4E-91C3-1E2C60FF9632}" type="datetimeFigureOut">
              <a:rPr lang="en-US" smtClean="0"/>
              <a:t>1/11/22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129344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36892E0-3AD7-2B4E-91C3-1E2C60FF9632}" type="datetimeFigureOut">
              <a:rPr lang="en-US" smtClean="0"/>
              <a:t>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246976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36892E0-3AD7-2B4E-91C3-1E2C60FF9632}" type="datetimeFigureOut">
              <a:rPr lang="en-US" smtClean="0"/>
              <a:t>1/11/22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C04F2-03F1-1547-AB7C-78EECFDA50D5}" type="slidenum">
              <a:rPr lang="en-US" smtClean="0"/>
              <a:t>‹#›</a:t>
            </a:fld>
            <a:endParaRPr lang="en-US"/>
          </a:p>
        </p:txBody>
      </p:sp>
    </p:spTree>
    <p:extLst>
      <p:ext uri="{BB962C8B-B14F-4D97-AF65-F5344CB8AC3E}">
        <p14:creationId xmlns:p14="http://schemas.microsoft.com/office/powerpoint/2010/main" val="131767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6892E0-3AD7-2B4E-91C3-1E2C60FF9632}" type="datetimeFigureOut">
              <a:rPr lang="en-US" smtClean="0"/>
              <a:t>1/11/22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61C04F2-03F1-1547-AB7C-78EECFDA50D5}" type="slidenum">
              <a:rPr lang="en-US" smtClean="0"/>
              <a:t>‹#›</a:t>
            </a:fld>
            <a:endParaRPr lang="en-US"/>
          </a:p>
        </p:txBody>
      </p:sp>
    </p:spTree>
    <p:extLst>
      <p:ext uri="{BB962C8B-B14F-4D97-AF65-F5344CB8AC3E}">
        <p14:creationId xmlns:p14="http://schemas.microsoft.com/office/powerpoint/2010/main" val="25865101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pPr marL="0" indent="0">
              <a:buNone/>
            </a:pPr>
            <a:r>
              <a:rPr lang="en-US" dirty="0" err="1"/>
              <a:t>口语</a:t>
            </a:r>
            <a:r>
              <a:rPr lang="zh-CN" altLang="en-US" dirty="0"/>
              <a:t> </a:t>
            </a:r>
            <a:r>
              <a:rPr lang="en-US" altLang="zh-CN" dirty="0"/>
              <a:t>IA</a:t>
            </a:r>
            <a:endParaRPr lang="en-US" dirty="0"/>
          </a:p>
        </p:txBody>
      </p:sp>
    </p:spTree>
    <p:extLst>
      <p:ext uri="{BB962C8B-B14F-4D97-AF65-F5344CB8AC3E}">
        <p14:creationId xmlns:p14="http://schemas.microsoft.com/office/powerpoint/2010/main" val="365340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271" y="1143153"/>
            <a:ext cx="7827820" cy="2554545"/>
          </a:xfrm>
          <a:prstGeom prst="rect">
            <a:avLst/>
          </a:prstGeom>
        </p:spPr>
        <p:txBody>
          <a:bodyPr wrap="square">
            <a:spAutoFit/>
          </a:bodyPr>
          <a:lstStyle/>
          <a:p>
            <a:r>
              <a:rPr lang="en-US" altLang="zh-CN" sz="4000" dirty="0"/>
              <a:t>For the purposes of the </a:t>
            </a:r>
            <a:r>
              <a:rPr lang="en-US" altLang="zh-CN" sz="4000" dirty="0" err="1"/>
              <a:t>ab</a:t>
            </a:r>
            <a:r>
              <a:rPr lang="en-US" altLang="zh-CN" sz="4000" dirty="0"/>
              <a:t> initio individual oral, a “visual stimulus” may be a photo, a poster, an illustration or an advertisement.</a:t>
            </a:r>
            <a:endParaRPr lang="zh-CN" altLang="en-US" sz="4000" dirty="0"/>
          </a:p>
        </p:txBody>
      </p:sp>
    </p:spTree>
    <p:extLst>
      <p:ext uri="{BB962C8B-B14F-4D97-AF65-F5344CB8AC3E}">
        <p14:creationId xmlns:p14="http://schemas.microsoft.com/office/powerpoint/2010/main" val="328096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0" y="1143203"/>
            <a:ext cx="8659091" cy="3785652"/>
          </a:xfrm>
          <a:prstGeom prst="rect">
            <a:avLst/>
          </a:prstGeom>
        </p:spPr>
        <p:txBody>
          <a:bodyPr wrap="square">
            <a:spAutoFit/>
          </a:bodyPr>
          <a:lstStyle/>
          <a:p>
            <a:r>
              <a:rPr lang="en-US" altLang="zh-CN" sz="4000" dirty="0"/>
              <a:t>Any language that naturally appears on the image should be minimal and must be in the target language. It must not provide vocabulary or structures that would give a student an unfair advantage. </a:t>
            </a:r>
            <a:endParaRPr lang="zh-CN" altLang="en-US" sz="4000" dirty="0"/>
          </a:p>
        </p:txBody>
      </p:sp>
    </p:spTree>
    <p:extLst>
      <p:ext uri="{BB962C8B-B14F-4D97-AF65-F5344CB8AC3E}">
        <p14:creationId xmlns:p14="http://schemas.microsoft.com/office/powerpoint/2010/main" val="183933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Effective visual stimuli</a:t>
            </a:r>
            <a:endParaRPr kumimoji="1" lang="zh-CN" altLang="en-US" dirty="0"/>
          </a:p>
        </p:txBody>
      </p:sp>
    </p:spTree>
    <p:extLst>
      <p:ext uri="{BB962C8B-B14F-4D97-AF65-F5344CB8AC3E}">
        <p14:creationId xmlns:p14="http://schemas.microsoft.com/office/powerpoint/2010/main" val="428056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9636" y="558069"/>
            <a:ext cx="8474364" cy="5078314"/>
          </a:xfrm>
          <a:prstGeom prst="rect">
            <a:avLst/>
          </a:prstGeom>
        </p:spPr>
        <p:txBody>
          <a:bodyPr wrap="square">
            <a:spAutoFit/>
          </a:bodyPr>
          <a:lstStyle/>
          <a:p>
            <a:r>
              <a:rPr lang="en-US" altLang="zh-CN" sz="3600" dirty="0"/>
              <a:t>• Are clearly relevant to one of the five themes in the course</a:t>
            </a:r>
          </a:p>
          <a:p>
            <a:r>
              <a:rPr lang="en-US" altLang="zh-CN" sz="3600" dirty="0"/>
              <a:t>• Are culturally relevant to the target language</a:t>
            </a:r>
          </a:p>
          <a:p>
            <a:r>
              <a:rPr lang="en-US" altLang="zh-CN" sz="3600" dirty="0"/>
              <a:t>• Offer opportunities for students to demonstrate their international-mindedness</a:t>
            </a:r>
          </a:p>
          <a:p>
            <a:r>
              <a:rPr lang="en-US" altLang="zh-CN" sz="3600" dirty="0"/>
              <a:t>• Offer sufficient visual text for students to describe a scene or situation</a:t>
            </a:r>
          </a:p>
          <a:p>
            <a:endParaRPr lang="en-US" altLang="zh-CN" sz="3600" dirty="0"/>
          </a:p>
        </p:txBody>
      </p:sp>
    </p:spTree>
    <p:extLst>
      <p:ext uri="{BB962C8B-B14F-4D97-AF65-F5344CB8AC3E}">
        <p14:creationId xmlns:p14="http://schemas.microsoft.com/office/powerpoint/2010/main" val="387318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4455" y="1660872"/>
            <a:ext cx="7019637" cy="3416320"/>
          </a:xfrm>
          <a:prstGeom prst="rect">
            <a:avLst/>
          </a:prstGeom>
        </p:spPr>
        <p:txBody>
          <a:bodyPr wrap="square">
            <a:spAutoFit/>
          </a:bodyPr>
          <a:lstStyle/>
          <a:p>
            <a:r>
              <a:rPr lang="en-US" altLang="zh-CN" sz="3600" dirty="0"/>
              <a:t>•Allow the student to offer a personal interpretation</a:t>
            </a:r>
          </a:p>
          <a:p>
            <a:r>
              <a:rPr lang="en-US" altLang="zh-CN" sz="3600" dirty="0"/>
              <a:t>• Enable the teacher to lead the student in a wider conversation</a:t>
            </a:r>
          </a:p>
          <a:p>
            <a:r>
              <a:rPr lang="en-US" altLang="zh-CN" sz="3600" dirty="0"/>
              <a:t>• Are relevant and of interest to the student’s age group</a:t>
            </a:r>
          </a:p>
        </p:txBody>
      </p:sp>
    </p:spTree>
    <p:extLst>
      <p:ext uri="{BB962C8B-B14F-4D97-AF65-F5344CB8AC3E}">
        <p14:creationId xmlns:p14="http://schemas.microsoft.com/office/powerpoint/2010/main" val="367180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9818" y="1374201"/>
            <a:ext cx="7250546" cy="3970318"/>
          </a:xfrm>
          <a:prstGeom prst="rect">
            <a:avLst/>
          </a:prstGeom>
        </p:spPr>
        <p:txBody>
          <a:bodyPr wrap="square">
            <a:spAutoFit/>
          </a:bodyPr>
          <a:lstStyle/>
          <a:p>
            <a:r>
              <a:rPr lang="en-US" altLang="zh-CN" sz="3600" dirty="0"/>
              <a:t>The same five stimuli, one from from each of the themes, selected randomly, can be used for up to ten students sitting the exam. If there are more than ten students sitting the examination, two visual stimuli from each theme must be prepared. </a:t>
            </a:r>
            <a:endParaRPr lang="zh-CN" altLang="en-US" sz="3600" dirty="0"/>
          </a:p>
        </p:txBody>
      </p:sp>
    </p:spTree>
    <p:extLst>
      <p:ext uri="{BB962C8B-B14F-4D97-AF65-F5344CB8AC3E}">
        <p14:creationId xmlns:p14="http://schemas.microsoft.com/office/powerpoint/2010/main" val="217340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99D01A-C3AC-4BBA-A15F-D6767F13ED90}" type="datetime1">
              <a:rPr lang="en-US" smtClean="0"/>
              <a:t>1/11/22</a:t>
            </a:fld>
            <a:endParaRPr lang="en-US"/>
          </a:p>
        </p:txBody>
      </p:sp>
      <p:sp>
        <p:nvSpPr>
          <p:cNvPr id="5" name="Slide Number Placeholder 4"/>
          <p:cNvSpPr>
            <a:spLocks noGrp="1"/>
          </p:cNvSpPr>
          <p:nvPr>
            <p:ph type="sldNum" sz="quarter" idx="12"/>
          </p:nvPr>
        </p:nvSpPr>
        <p:spPr/>
        <p:txBody>
          <a:bodyPr/>
          <a:lstStyle/>
          <a:p>
            <a:fld id="{90A9D276-0773-4D18-AA3C-0CB5DD7BBF88}" type="slidenum">
              <a:rPr lang="en-US" smtClean="0"/>
              <a:t>16</a:t>
            </a:fld>
            <a:endParaRPr lang="en-US"/>
          </a:p>
        </p:txBody>
      </p:sp>
      <p:sp>
        <p:nvSpPr>
          <p:cNvPr id="2" name="Title 1"/>
          <p:cNvSpPr>
            <a:spLocks noGrp="1"/>
          </p:cNvSpPr>
          <p:nvPr>
            <p:ph type="title" idx="4294967295"/>
          </p:nvPr>
        </p:nvSpPr>
        <p:spPr>
          <a:xfrm>
            <a:off x="0" y="207963"/>
            <a:ext cx="7883525" cy="925512"/>
          </a:xfrm>
        </p:spPr>
        <p:txBody>
          <a:bodyPr/>
          <a:lstStyle/>
          <a:p>
            <a:r>
              <a:rPr lang="en-GB" sz="3600" dirty="0"/>
              <a:t>Selection of visual stimuli </a:t>
            </a:r>
          </a:p>
        </p:txBody>
      </p:sp>
      <p:sp>
        <p:nvSpPr>
          <p:cNvPr id="3" name="Content Placeholder 2"/>
          <p:cNvSpPr>
            <a:spLocks noGrp="1"/>
          </p:cNvSpPr>
          <p:nvPr>
            <p:ph idx="4294967295"/>
          </p:nvPr>
        </p:nvSpPr>
        <p:spPr>
          <a:xfrm>
            <a:off x="0" y="2160588"/>
            <a:ext cx="6348413" cy="3881437"/>
          </a:xfrm>
        </p:spPr>
        <p:txBody>
          <a:bodyPr>
            <a:normAutofit fontScale="92500" lnSpcReduction="20000"/>
          </a:bodyPr>
          <a:lstStyle/>
          <a:p>
            <a:pPr marL="0" indent="0">
              <a:buNone/>
            </a:pPr>
            <a:r>
              <a:rPr lang="en-GB" sz="2400" dirty="0">
                <a:solidFill>
                  <a:srgbClr val="002060"/>
                </a:solidFill>
              </a:rPr>
              <a:t>The teacher selects a range of visual stimuli linked to the five themes studied during the course and labels each in the target language according to theme. For the purposes of the ab initio individual oral, a “visual stimulus” may be a photo, a poster, an illustration or an advertisement.</a:t>
            </a:r>
          </a:p>
          <a:p>
            <a:endParaRPr lang="en-GB" sz="2400" dirty="0">
              <a:solidFill>
                <a:srgbClr val="002060"/>
              </a:solidFill>
            </a:endParaRPr>
          </a:p>
          <a:p>
            <a:pPr marL="0" indent="0">
              <a:buNone/>
            </a:pPr>
            <a:r>
              <a:rPr lang="en-GB" sz="2400" dirty="0">
                <a:solidFill>
                  <a:srgbClr val="002060"/>
                </a:solidFill>
              </a:rPr>
              <a:t>Note: The same five stimuli can be used for up to ten students sitting the exam. If there are more than ten students sitting the examination, two visual stimuli from each theme must be prepared. </a:t>
            </a:r>
          </a:p>
        </p:txBody>
      </p:sp>
    </p:spTree>
    <p:extLst>
      <p:ext uri="{BB962C8B-B14F-4D97-AF65-F5344CB8AC3E}">
        <p14:creationId xmlns:p14="http://schemas.microsoft.com/office/powerpoint/2010/main" val="201404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99D01A-C3AC-4BBA-A15F-D6767F13ED90}" type="datetime1">
              <a:rPr lang="en-US" smtClean="0"/>
              <a:t>1/11/22</a:t>
            </a:fld>
            <a:endParaRPr lang="en-US"/>
          </a:p>
        </p:txBody>
      </p:sp>
      <p:sp>
        <p:nvSpPr>
          <p:cNvPr id="5" name="Slide Number Placeholder 4"/>
          <p:cNvSpPr>
            <a:spLocks noGrp="1"/>
          </p:cNvSpPr>
          <p:nvPr>
            <p:ph type="sldNum" sz="quarter" idx="12"/>
          </p:nvPr>
        </p:nvSpPr>
        <p:spPr/>
        <p:txBody>
          <a:bodyPr/>
          <a:lstStyle/>
          <a:p>
            <a:fld id="{90A9D276-0773-4D18-AA3C-0CB5DD7BBF88}" type="slidenum">
              <a:rPr lang="en-US" smtClean="0"/>
              <a:t>17</a:t>
            </a:fld>
            <a:endParaRPr lang="en-US"/>
          </a:p>
        </p:txBody>
      </p:sp>
      <p:sp>
        <p:nvSpPr>
          <p:cNvPr id="2" name="Title 1"/>
          <p:cNvSpPr>
            <a:spLocks noGrp="1"/>
          </p:cNvSpPr>
          <p:nvPr>
            <p:ph type="title" idx="4294967295"/>
          </p:nvPr>
        </p:nvSpPr>
        <p:spPr>
          <a:xfrm>
            <a:off x="0" y="504825"/>
            <a:ext cx="7885113" cy="601663"/>
          </a:xfrm>
        </p:spPr>
        <p:txBody>
          <a:bodyPr>
            <a:normAutofit fontScale="90000"/>
          </a:bodyPr>
          <a:lstStyle/>
          <a:p>
            <a:r>
              <a:rPr lang="en-GB" sz="3600" dirty="0"/>
              <a:t>What is a good image?</a:t>
            </a:r>
          </a:p>
        </p:txBody>
      </p:sp>
      <p:sp>
        <p:nvSpPr>
          <p:cNvPr id="3" name="Content Placeholder 2"/>
          <p:cNvSpPr>
            <a:spLocks noGrp="1"/>
          </p:cNvSpPr>
          <p:nvPr>
            <p:ph idx="4294967295"/>
          </p:nvPr>
        </p:nvSpPr>
        <p:spPr>
          <a:xfrm>
            <a:off x="1258888" y="1589088"/>
            <a:ext cx="7885112" cy="4808537"/>
          </a:xfrm>
        </p:spPr>
        <p:txBody>
          <a:bodyPr>
            <a:normAutofit lnSpcReduction="10000"/>
          </a:bodyPr>
          <a:lstStyle/>
          <a:p>
            <a:pPr marL="0" lvl="0" indent="0">
              <a:buNone/>
            </a:pPr>
            <a:r>
              <a:rPr lang="en-GB" sz="2000" b="1" dirty="0">
                <a:solidFill>
                  <a:srgbClr val="002060"/>
                </a:solidFill>
              </a:rPr>
              <a:t>A good visual stimulus:</a:t>
            </a:r>
          </a:p>
          <a:p>
            <a:pPr lvl="1">
              <a:spcAft>
                <a:spcPts val="600"/>
              </a:spcAft>
            </a:pPr>
            <a:r>
              <a:rPr lang="en-GB" sz="2000" dirty="0">
                <a:solidFill>
                  <a:srgbClr val="002060"/>
                </a:solidFill>
              </a:rPr>
              <a:t> is clearly relevant to one of the five themes in the course</a:t>
            </a:r>
          </a:p>
          <a:p>
            <a:pPr lvl="1">
              <a:spcAft>
                <a:spcPts val="600"/>
              </a:spcAft>
            </a:pPr>
            <a:r>
              <a:rPr lang="en-GB" sz="2000" dirty="0">
                <a:solidFill>
                  <a:srgbClr val="002060"/>
                </a:solidFill>
              </a:rPr>
              <a:t>is culturally relevant to the target language</a:t>
            </a:r>
          </a:p>
          <a:p>
            <a:pPr lvl="1">
              <a:spcAft>
                <a:spcPts val="600"/>
              </a:spcAft>
            </a:pPr>
            <a:r>
              <a:rPr lang="en-GB" sz="2000" dirty="0">
                <a:solidFill>
                  <a:srgbClr val="002060"/>
                </a:solidFill>
              </a:rPr>
              <a:t>offers opportunities for students to demonstrate their international-mindedness</a:t>
            </a:r>
          </a:p>
          <a:p>
            <a:pPr lvl="1">
              <a:spcAft>
                <a:spcPts val="600"/>
              </a:spcAft>
            </a:pPr>
            <a:r>
              <a:rPr lang="en-GB" sz="2000" dirty="0">
                <a:solidFill>
                  <a:srgbClr val="002060"/>
                </a:solidFill>
              </a:rPr>
              <a:t>offers sufficient visual text for students to describe a scene or situation</a:t>
            </a:r>
          </a:p>
          <a:p>
            <a:pPr lvl="1">
              <a:spcAft>
                <a:spcPts val="600"/>
              </a:spcAft>
            </a:pPr>
            <a:r>
              <a:rPr lang="en-GB" sz="2000" dirty="0">
                <a:solidFill>
                  <a:srgbClr val="002060"/>
                </a:solidFill>
              </a:rPr>
              <a:t>allows the student to offer a personal interpretation  </a:t>
            </a:r>
          </a:p>
          <a:p>
            <a:pPr lvl="1">
              <a:spcAft>
                <a:spcPts val="600"/>
              </a:spcAft>
            </a:pPr>
            <a:r>
              <a:rPr lang="en-GB" sz="2000" dirty="0">
                <a:solidFill>
                  <a:srgbClr val="002060"/>
                </a:solidFill>
              </a:rPr>
              <a:t>enables the teacher to lead the student in a wider conversation</a:t>
            </a:r>
          </a:p>
          <a:p>
            <a:pPr lvl="1">
              <a:spcAft>
                <a:spcPts val="600"/>
              </a:spcAft>
            </a:pPr>
            <a:r>
              <a:rPr lang="en-GB" sz="2000" dirty="0">
                <a:solidFill>
                  <a:srgbClr val="002060"/>
                </a:solidFill>
              </a:rPr>
              <a:t>is relevant and of interest to the student’s age group.</a:t>
            </a:r>
          </a:p>
          <a:p>
            <a:endParaRPr lang="en-GB" sz="2400" dirty="0">
              <a:solidFill>
                <a:srgbClr val="002060"/>
              </a:solidFill>
            </a:endParaRPr>
          </a:p>
        </p:txBody>
      </p:sp>
    </p:spTree>
    <p:extLst>
      <p:ext uri="{BB962C8B-B14F-4D97-AF65-F5344CB8AC3E}">
        <p14:creationId xmlns:p14="http://schemas.microsoft.com/office/powerpoint/2010/main" val="362246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1C325-4716-B84B-9720-2B6ED1E1AF86}"/>
              </a:ext>
            </a:extLst>
          </p:cNvPr>
          <p:cNvSpPr txBox="1"/>
          <p:nvPr/>
        </p:nvSpPr>
        <p:spPr>
          <a:xfrm>
            <a:off x="789709" y="789709"/>
            <a:ext cx="6664036" cy="1477328"/>
          </a:xfrm>
          <a:prstGeom prst="rect">
            <a:avLst/>
          </a:prstGeom>
          <a:noFill/>
        </p:spPr>
        <p:txBody>
          <a:bodyPr wrap="square" rtlCol="0">
            <a:spAutoFit/>
          </a:bodyPr>
          <a:lstStyle/>
          <a:p>
            <a:r>
              <a:rPr lang="en-US" dirty="0" err="1"/>
              <a:t>选择的图片一定有好色彩缤纷一些</a:t>
            </a:r>
            <a:r>
              <a:rPr lang="zh-CN" altLang="en-US" dirty="0"/>
              <a:t>，让学生有的说</a:t>
            </a:r>
            <a:endParaRPr lang="en-US" dirty="0"/>
          </a:p>
          <a:p>
            <a:r>
              <a:rPr lang="en-US" dirty="0" err="1"/>
              <a:t>一定要跟中国文化有关</a:t>
            </a:r>
            <a:r>
              <a:rPr lang="zh-CN" altLang="en-US" dirty="0"/>
              <a:t>，让学生一目了然，否则会在</a:t>
            </a:r>
            <a:r>
              <a:rPr lang="en-US" altLang="zh-CN" dirty="0"/>
              <a:t>B2</a:t>
            </a:r>
            <a:r>
              <a:rPr lang="zh-CN" altLang="en-US" dirty="0"/>
              <a:t>失去分数</a:t>
            </a:r>
            <a:endParaRPr lang="en-AU" altLang="zh-CN" dirty="0"/>
          </a:p>
          <a:p>
            <a:r>
              <a:rPr lang="en-US" dirty="0" err="1"/>
              <a:t>可以选卡通</a:t>
            </a:r>
            <a:r>
              <a:rPr lang="zh-CN" altLang="en-US" dirty="0"/>
              <a:t>，但是尽量避免</a:t>
            </a:r>
            <a:endParaRPr lang="en-AU" altLang="zh-CN" dirty="0"/>
          </a:p>
          <a:p>
            <a:r>
              <a:rPr lang="zh-CN" altLang="en-US" dirty="0"/>
              <a:t>不建议选择一张图片上有一系列图片，这样让学生无从下手</a:t>
            </a:r>
            <a:endParaRPr lang="en-AU" altLang="zh-CN" dirty="0"/>
          </a:p>
          <a:p>
            <a:r>
              <a:rPr lang="zh-CN" altLang="en-US" dirty="0"/>
              <a:t>同样的图片，可以用在不同的</a:t>
            </a:r>
            <a:r>
              <a:rPr lang="en-US" altLang="zh-CN" dirty="0"/>
              <a:t>theme</a:t>
            </a:r>
            <a:r>
              <a:rPr lang="zh-CN" altLang="en-US" dirty="0"/>
              <a:t>，让学生可以多点选择</a:t>
            </a:r>
            <a:endParaRPr lang="en-US" dirty="0"/>
          </a:p>
        </p:txBody>
      </p:sp>
    </p:spTree>
    <p:extLst>
      <p:ext uri="{BB962C8B-B14F-4D97-AF65-F5344CB8AC3E}">
        <p14:creationId xmlns:p14="http://schemas.microsoft.com/office/powerpoint/2010/main" val="323640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981075"/>
            <a:ext cx="7348538" cy="1406525"/>
          </a:xfrm>
        </p:spPr>
        <p:txBody>
          <a:bodyPr>
            <a:normAutofit/>
          </a:bodyPr>
          <a:lstStyle/>
          <a:p>
            <a:pPr marL="0" indent="0">
              <a:buNone/>
            </a:pPr>
            <a:r>
              <a:rPr kumimoji="1" lang="zh-CN" altLang="en-US" dirty="0"/>
              <a:t>跟哪个</a:t>
            </a:r>
            <a:r>
              <a:rPr kumimoji="1" lang="en-US" altLang="zh-CN" dirty="0"/>
              <a:t>theme</a:t>
            </a:r>
            <a:r>
              <a:rPr kumimoji="1" lang="zh-CN" altLang="en-US" dirty="0"/>
              <a:t>有关？</a:t>
            </a:r>
          </a:p>
        </p:txBody>
      </p:sp>
      <p:pic>
        <p:nvPicPr>
          <p:cNvPr id="3" name="Picture 2" descr="Macintosh HD:Users:vbao:Desktop:122475469.jpg"/>
          <p:cNvPicPr/>
          <p:nvPr/>
        </p:nvPicPr>
        <p:blipFill>
          <a:blip r:embed="rId3">
            <a:extLst>
              <a:ext uri="{28A0092B-C50C-407E-A947-70E740481C1C}">
                <a14:useLocalDpi xmlns:a14="http://schemas.microsoft.com/office/drawing/2010/main" val="0"/>
              </a:ext>
            </a:extLst>
          </a:blip>
          <a:srcRect/>
          <a:stretch>
            <a:fillRect/>
          </a:stretch>
        </p:blipFill>
        <p:spPr bwMode="auto">
          <a:xfrm>
            <a:off x="180533" y="1570183"/>
            <a:ext cx="3892703" cy="3510915"/>
          </a:xfrm>
          <a:prstGeom prst="rect">
            <a:avLst/>
          </a:prstGeom>
          <a:noFill/>
          <a:ln>
            <a:noFill/>
          </a:ln>
        </p:spPr>
      </p:pic>
      <p:pic>
        <p:nvPicPr>
          <p:cNvPr id="5" name="Picture 4">
            <a:extLst>
              <a:ext uri="{FF2B5EF4-FFF2-40B4-BE49-F238E27FC236}">
                <a16:creationId xmlns:a16="http://schemas.microsoft.com/office/drawing/2014/main" id="{9ADB7387-A67E-4449-9BCE-00FFBA6BBC37}"/>
              </a:ext>
            </a:extLst>
          </p:cNvPr>
          <p:cNvPicPr>
            <a:picLocks noChangeAspect="1"/>
          </p:cNvPicPr>
          <p:nvPr/>
        </p:nvPicPr>
        <p:blipFill>
          <a:blip r:embed="rId4"/>
          <a:stretch>
            <a:fillRect/>
          </a:stretch>
        </p:blipFill>
        <p:spPr>
          <a:xfrm>
            <a:off x="4073236" y="2545429"/>
            <a:ext cx="4408745" cy="1767141"/>
          </a:xfrm>
          <a:prstGeom prst="rect">
            <a:avLst/>
          </a:prstGeom>
        </p:spPr>
      </p:pic>
    </p:spTree>
    <p:extLst>
      <p:ext uri="{BB962C8B-B14F-4D97-AF65-F5344CB8AC3E}">
        <p14:creationId xmlns:p14="http://schemas.microsoft.com/office/powerpoint/2010/main" val="52314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085273"/>
            <a:ext cx="5921375" cy="3170099"/>
          </a:xfrm>
          <a:prstGeom prst="rect">
            <a:avLst/>
          </a:prstGeom>
        </p:spPr>
        <p:txBody>
          <a:bodyPr wrap="square">
            <a:spAutoFit/>
          </a:bodyPr>
          <a:lstStyle/>
          <a:p>
            <a:r>
              <a:rPr lang="en-US" altLang="zh-CN" sz="4000" dirty="0"/>
              <a:t>The individual oral consists of a conversation with the teacher based on a visual stimulus and at least one additional course theme.</a:t>
            </a:r>
            <a:endParaRPr lang="zh-CN" altLang="en-US" sz="4000" dirty="0"/>
          </a:p>
        </p:txBody>
      </p:sp>
    </p:spTree>
    <p:extLst>
      <p:ext uri="{BB962C8B-B14F-4D97-AF65-F5344CB8AC3E}">
        <p14:creationId xmlns:p14="http://schemas.microsoft.com/office/powerpoint/2010/main" val="328157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cintosh HD:private:var:folders:np:7nll6g290qj2wjt9x_7jnmc40000gp:T:TemporaryItems:images.jpg"/>
          <p:cNvPicPr/>
          <p:nvPr/>
        </p:nvPicPr>
        <p:blipFill>
          <a:blip r:embed="rId2">
            <a:extLst>
              <a:ext uri="{28A0092B-C50C-407E-A947-70E740481C1C}">
                <a14:useLocalDpi xmlns:a14="http://schemas.microsoft.com/office/drawing/2010/main" val="0"/>
              </a:ext>
            </a:extLst>
          </a:blip>
          <a:srcRect/>
          <a:stretch>
            <a:fillRect/>
          </a:stretch>
        </p:blipFill>
        <p:spPr bwMode="auto">
          <a:xfrm>
            <a:off x="0" y="254643"/>
            <a:ext cx="3552225" cy="3042740"/>
          </a:xfrm>
          <a:prstGeom prst="rect">
            <a:avLst/>
          </a:prstGeom>
          <a:noFill/>
          <a:ln>
            <a:noFill/>
          </a:ln>
        </p:spPr>
      </p:pic>
      <p:pic>
        <p:nvPicPr>
          <p:cNvPr id="5" name="Picture 4">
            <a:extLst>
              <a:ext uri="{FF2B5EF4-FFF2-40B4-BE49-F238E27FC236}">
                <a16:creationId xmlns:a16="http://schemas.microsoft.com/office/drawing/2014/main" id="{4EE48B8B-8083-FA4F-8F88-A1AE35B34630}"/>
              </a:ext>
            </a:extLst>
          </p:cNvPr>
          <p:cNvPicPr>
            <a:picLocks noChangeAspect="1"/>
          </p:cNvPicPr>
          <p:nvPr/>
        </p:nvPicPr>
        <p:blipFill>
          <a:blip r:embed="rId3"/>
          <a:stretch>
            <a:fillRect/>
          </a:stretch>
        </p:blipFill>
        <p:spPr>
          <a:xfrm>
            <a:off x="2009487" y="3560618"/>
            <a:ext cx="5346700" cy="1879600"/>
          </a:xfrm>
          <a:prstGeom prst="rect">
            <a:avLst/>
          </a:prstGeom>
        </p:spPr>
      </p:pic>
    </p:spTree>
    <p:extLst>
      <p:ext uri="{BB962C8B-B14F-4D97-AF65-F5344CB8AC3E}">
        <p14:creationId xmlns:p14="http://schemas.microsoft.com/office/powerpoint/2010/main" val="261012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Conduct of IA</a:t>
            </a:r>
            <a:endParaRPr kumimoji="1" lang="zh-CN" altLang="en-US" dirty="0"/>
          </a:p>
        </p:txBody>
      </p:sp>
    </p:spTree>
    <p:extLst>
      <p:ext uri="{BB962C8B-B14F-4D97-AF65-F5344CB8AC3E}">
        <p14:creationId xmlns:p14="http://schemas.microsoft.com/office/powerpoint/2010/main" val="315662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2554545"/>
          </a:xfrm>
          <a:prstGeom prst="rect">
            <a:avLst/>
          </a:prstGeom>
        </p:spPr>
        <p:txBody>
          <a:bodyPr>
            <a:spAutoFit/>
          </a:bodyPr>
          <a:lstStyle/>
          <a:p>
            <a:r>
              <a:rPr lang="en-US" altLang="zh-CN" sz="4000" dirty="0"/>
              <a:t>The internal assessment is to be conducted entirely in the target language.</a:t>
            </a:r>
            <a:endParaRPr lang="zh-CN" altLang="en-US" sz="4000" dirty="0"/>
          </a:p>
        </p:txBody>
      </p:sp>
    </p:spTree>
    <p:extLst>
      <p:ext uri="{BB962C8B-B14F-4D97-AF65-F5344CB8AC3E}">
        <p14:creationId xmlns:p14="http://schemas.microsoft.com/office/powerpoint/2010/main" val="255366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323" y="931750"/>
            <a:ext cx="7194639" cy="5016758"/>
          </a:xfrm>
          <a:prstGeom prst="rect">
            <a:avLst/>
          </a:prstGeom>
        </p:spPr>
        <p:txBody>
          <a:bodyPr wrap="square">
            <a:spAutoFit/>
          </a:bodyPr>
          <a:lstStyle/>
          <a:p>
            <a:r>
              <a:rPr lang="en-US" altLang="zh-CN" sz="4000" dirty="0"/>
              <a:t>The timing of the 15-minute preparation period begins when the student is presented with clean copies of each of the two stimuli (from two different themes). From these the student chooses one stimulus they would like to use for the individual oral.</a:t>
            </a:r>
          </a:p>
        </p:txBody>
      </p:sp>
    </p:spTree>
    <p:extLst>
      <p:ext uri="{BB962C8B-B14F-4D97-AF65-F5344CB8AC3E}">
        <p14:creationId xmlns:p14="http://schemas.microsoft.com/office/powerpoint/2010/main" val="264839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1038" y="734243"/>
            <a:ext cx="4572000" cy="3785652"/>
          </a:xfrm>
          <a:prstGeom prst="rect">
            <a:avLst/>
          </a:prstGeom>
        </p:spPr>
        <p:txBody>
          <a:bodyPr>
            <a:spAutoFit/>
          </a:bodyPr>
          <a:lstStyle/>
          <a:p>
            <a:r>
              <a:rPr lang="en-US" altLang="zh-CN" sz="4000" dirty="0"/>
              <a:t>Students are asked to avoid using their names or any other identifying information in their presentations.</a:t>
            </a:r>
          </a:p>
        </p:txBody>
      </p:sp>
    </p:spTree>
    <p:extLst>
      <p:ext uri="{BB962C8B-B14F-4D97-AF65-F5344CB8AC3E}">
        <p14:creationId xmlns:p14="http://schemas.microsoft.com/office/powerpoint/2010/main" val="371470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112" y="690457"/>
            <a:ext cx="4572000" cy="3785652"/>
          </a:xfrm>
          <a:prstGeom prst="rect">
            <a:avLst/>
          </a:prstGeom>
        </p:spPr>
        <p:txBody>
          <a:bodyPr>
            <a:spAutoFit/>
          </a:bodyPr>
          <a:lstStyle/>
          <a:p>
            <a:r>
              <a:rPr lang="en-US" altLang="zh-CN" sz="4000" dirty="0"/>
              <a:t>The individual oral should last 7–10 minutes. Note: </a:t>
            </a:r>
            <a:r>
              <a:rPr lang="en-US" altLang="zh-CN" sz="4000" dirty="0">
                <a:solidFill>
                  <a:srgbClr val="FF0000"/>
                </a:solidFill>
              </a:rPr>
              <a:t>after 10 minutes the oral will no longer be assessed.</a:t>
            </a:r>
          </a:p>
        </p:txBody>
      </p:sp>
    </p:spTree>
    <p:extLst>
      <p:ext uri="{BB962C8B-B14F-4D97-AF65-F5344CB8AC3E}">
        <p14:creationId xmlns:p14="http://schemas.microsoft.com/office/powerpoint/2010/main" val="3106772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1762" y="449633"/>
            <a:ext cx="4572000" cy="4401205"/>
          </a:xfrm>
          <a:prstGeom prst="rect">
            <a:avLst/>
          </a:prstGeom>
        </p:spPr>
        <p:txBody>
          <a:bodyPr>
            <a:spAutoFit/>
          </a:bodyPr>
          <a:lstStyle/>
          <a:p>
            <a:r>
              <a:rPr lang="en-US" altLang="zh-CN" sz="4000" dirty="0"/>
              <a:t>It should be based on the course themes: identities, experiences, human ingenuity, social organization, sharing the planet. </a:t>
            </a:r>
            <a:endParaRPr lang="zh-CN" altLang="en-US" sz="4000" dirty="0"/>
          </a:p>
        </p:txBody>
      </p:sp>
    </p:spTree>
    <p:extLst>
      <p:ext uri="{BB962C8B-B14F-4D97-AF65-F5344CB8AC3E}">
        <p14:creationId xmlns:p14="http://schemas.microsoft.com/office/powerpoint/2010/main" val="44384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The role of teacher</a:t>
            </a:r>
            <a:endParaRPr kumimoji="1" lang="zh-CN" altLang="en-US" dirty="0"/>
          </a:p>
        </p:txBody>
      </p:sp>
    </p:spTree>
    <p:extLst>
      <p:ext uri="{BB962C8B-B14F-4D97-AF65-F5344CB8AC3E}">
        <p14:creationId xmlns:p14="http://schemas.microsoft.com/office/powerpoint/2010/main" val="246935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889843"/>
            <a:ext cx="4728308" cy="3139321"/>
          </a:xfrm>
          <a:prstGeom prst="rect">
            <a:avLst/>
          </a:prstGeom>
        </p:spPr>
        <p:txBody>
          <a:bodyPr wrap="square">
            <a:spAutoFit/>
          </a:bodyPr>
          <a:lstStyle/>
          <a:p>
            <a:r>
              <a:rPr lang="en-US" altLang="zh-CN" dirty="0"/>
              <a:t>• </a:t>
            </a:r>
            <a:r>
              <a:rPr lang="en-US" altLang="zh-CN" sz="3600" dirty="0"/>
              <a:t>Seek clarification or extension of observations made by the student in the presentation.</a:t>
            </a:r>
          </a:p>
          <a:p>
            <a:endParaRPr lang="en-US" altLang="zh-CN" dirty="0"/>
          </a:p>
        </p:txBody>
      </p:sp>
    </p:spTree>
    <p:extLst>
      <p:ext uri="{BB962C8B-B14F-4D97-AF65-F5344CB8AC3E}">
        <p14:creationId xmlns:p14="http://schemas.microsoft.com/office/powerpoint/2010/main" val="4120190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9" y="1443841"/>
            <a:ext cx="4884615" cy="2862322"/>
          </a:xfrm>
          <a:prstGeom prst="rect">
            <a:avLst/>
          </a:prstGeom>
        </p:spPr>
        <p:txBody>
          <a:bodyPr wrap="square">
            <a:spAutoFit/>
          </a:bodyPr>
          <a:lstStyle/>
          <a:p>
            <a:r>
              <a:rPr lang="en-US" altLang="zh-CN" sz="3600" dirty="0"/>
              <a:t>• Invite the student to respond to ideas presented by both the visual stimulus and the teacher.</a:t>
            </a:r>
          </a:p>
        </p:txBody>
      </p:sp>
    </p:spTree>
    <p:extLst>
      <p:ext uri="{BB962C8B-B14F-4D97-AF65-F5344CB8AC3E}">
        <p14:creationId xmlns:p14="http://schemas.microsoft.com/office/powerpoint/2010/main" val="42339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3250" y="1208812"/>
            <a:ext cx="7988541" cy="4401205"/>
          </a:xfrm>
          <a:prstGeom prst="rect">
            <a:avLst/>
          </a:prstGeom>
        </p:spPr>
        <p:txBody>
          <a:bodyPr wrap="square">
            <a:spAutoFit/>
          </a:bodyPr>
          <a:lstStyle/>
          <a:p>
            <a:r>
              <a:rPr lang="en-US" altLang="zh-CN" sz="4000" dirty="0"/>
              <a:t>When carrying out the individual oral assessment, students may not bring into the preparation room any additional resources such as computers, mobile phones, class notes, dictionaries (either online or paper), copies of texts, and so on.</a:t>
            </a:r>
            <a:endParaRPr lang="zh-CN" altLang="en-US" sz="4000" dirty="0"/>
          </a:p>
        </p:txBody>
      </p:sp>
    </p:spTree>
    <p:extLst>
      <p:ext uri="{BB962C8B-B14F-4D97-AF65-F5344CB8AC3E}">
        <p14:creationId xmlns:p14="http://schemas.microsoft.com/office/powerpoint/2010/main" val="3069340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97839"/>
            <a:ext cx="4572000" cy="3139321"/>
          </a:xfrm>
          <a:prstGeom prst="rect">
            <a:avLst/>
          </a:prstGeom>
        </p:spPr>
        <p:txBody>
          <a:bodyPr>
            <a:spAutoFit/>
          </a:bodyPr>
          <a:lstStyle/>
          <a:p>
            <a:r>
              <a:rPr lang="en-US" altLang="zh-CN" sz="3600" dirty="0"/>
              <a:t>• Encourage connections and comparisons with the student’s other cultural experiences</a:t>
            </a:r>
            <a:r>
              <a:rPr lang="en-US" altLang="zh-CN" dirty="0"/>
              <a:t>.</a:t>
            </a:r>
          </a:p>
          <a:p>
            <a:endParaRPr lang="en-US" altLang="zh-CN" dirty="0"/>
          </a:p>
        </p:txBody>
      </p:sp>
    </p:spTree>
    <p:extLst>
      <p:ext uri="{BB962C8B-B14F-4D97-AF65-F5344CB8AC3E}">
        <p14:creationId xmlns:p14="http://schemas.microsoft.com/office/powerpoint/2010/main" val="1543374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111" y="2413338"/>
            <a:ext cx="7098811" cy="2585323"/>
          </a:xfrm>
          <a:prstGeom prst="rect">
            <a:avLst/>
          </a:prstGeom>
        </p:spPr>
        <p:txBody>
          <a:bodyPr wrap="square">
            <a:spAutoFit/>
          </a:bodyPr>
          <a:lstStyle/>
          <a:p>
            <a:r>
              <a:rPr lang="en-US" altLang="zh-CN" sz="3600" dirty="0"/>
              <a:t>• Provide the student with opportunities to demonstrate his or her understanding and appreciation of the target language culture(s).</a:t>
            </a:r>
          </a:p>
          <a:p>
            <a:endParaRPr lang="en-US" altLang="zh-CN" dirty="0"/>
          </a:p>
        </p:txBody>
      </p:sp>
    </p:spTree>
    <p:extLst>
      <p:ext uri="{BB962C8B-B14F-4D97-AF65-F5344CB8AC3E}">
        <p14:creationId xmlns:p14="http://schemas.microsoft.com/office/powerpoint/2010/main" val="1122604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9" y="2967335"/>
            <a:ext cx="5548923" cy="2308324"/>
          </a:xfrm>
          <a:prstGeom prst="rect">
            <a:avLst/>
          </a:prstGeom>
        </p:spPr>
        <p:txBody>
          <a:bodyPr wrap="square">
            <a:spAutoFit/>
          </a:bodyPr>
          <a:lstStyle/>
          <a:p>
            <a:r>
              <a:rPr lang="en-US" altLang="zh-CN" sz="3600" dirty="0"/>
              <a:t>• Encourage the student to engage in authentic conversation to the best of his or her ability. </a:t>
            </a:r>
            <a:endParaRPr lang="zh-CN" altLang="en-US" sz="3600" dirty="0"/>
          </a:p>
        </p:txBody>
      </p:sp>
    </p:spTree>
    <p:extLst>
      <p:ext uri="{BB962C8B-B14F-4D97-AF65-F5344CB8AC3E}">
        <p14:creationId xmlns:p14="http://schemas.microsoft.com/office/powerpoint/2010/main" val="206345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IA Criteria</a:t>
            </a:r>
            <a:endParaRPr kumimoji="1" lang="zh-CN" altLang="en-US" dirty="0"/>
          </a:p>
        </p:txBody>
      </p:sp>
    </p:spTree>
    <p:extLst>
      <p:ext uri="{BB962C8B-B14F-4D97-AF65-F5344CB8AC3E}">
        <p14:creationId xmlns:p14="http://schemas.microsoft.com/office/powerpoint/2010/main" val="3671815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5867" y="711201"/>
            <a:ext cx="6062133" cy="4401205"/>
          </a:xfrm>
          <a:prstGeom prst="rect">
            <a:avLst/>
          </a:prstGeom>
        </p:spPr>
        <p:txBody>
          <a:bodyPr wrap="square">
            <a:spAutoFit/>
          </a:bodyPr>
          <a:lstStyle/>
          <a:p>
            <a:r>
              <a:rPr lang="en-US" altLang="zh-CN" sz="2800" dirty="0"/>
              <a:t>The criteria used currently for assessing the individual oral have been modified for the new </a:t>
            </a:r>
            <a:r>
              <a:rPr lang="en-US" altLang="zh-CN" sz="2800" dirty="0" err="1"/>
              <a:t>ab</a:t>
            </a:r>
            <a:r>
              <a:rPr lang="en-US" altLang="zh-CN" sz="2800" dirty="0"/>
              <a:t> initio course.</a:t>
            </a:r>
          </a:p>
          <a:p>
            <a:endParaRPr lang="en-US" altLang="zh-CN" sz="2800" dirty="0"/>
          </a:p>
          <a:p>
            <a:r>
              <a:rPr lang="en-US" altLang="zh-CN" sz="2800" dirty="0"/>
              <a:t>There are now four criteria:</a:t>
            </a:r>
          </a:p>
          <a:p>
            <a:endParaRPr lang="en-US" altLang="zh-CN" sz="2800" dirty="0"/>
          </a:p>
          <a:p>
            <a:r>
              <a:rPr lang="en-US" altLang="zh-CN" sz="2800" dirty="0"/>
              <a:t>Criterion A Language</a:t>
            </a:r>
          </a:p>
          <a:p>
            <a:r>
              <a:rPr lang="en-US" altLang="zh-CN" sz="2800" dirty="0"/>
              <a:t>Criterion </a:t>
            </a:r>
            <a:r>
              <a:rPr lang="en-US" altLang="zh-CN" sz="2800" dirty="0">
                <a:solidFill>
                  <a:srgbClr val="FF0000"/>
                </a:solidFill>
              </a:rPr>
              <a:t>B1 Message: visual stimulus</a:t>
            </a:r>
          </a:p>
          <a:p>
            <a:r>
              <a:rPr lang="en-US" altLang="zh-CN" sz="2800" dirty="0"/>
              <a:t>Criterion </a:t>
            </a:r>
            <a:r>
              <a:rPr lang="en-US" altLang="zh-CN" sz="2800" dirty="0">
                <a:solidFill>
                  <a:srgbClr val="FF0000"/>
                </a:solidFill>
              </a:rPr>
              <a:t>B2 Message: conversation</a:t>
            </a:r>
          </a:p>
          <a:p>
            <a:r>
              <a:rPr lang="en-US" altLang="zh-CN" sz="2800" dirty="0"/>
              <a:t>Criterion C Communication</a:t>
            </a:r>
            <a:endParaRPr lang="zh-CN" altLang="en-US" sz="2800" dirty="0"/>
          </a:p>
        </p:txBody>
      </p:sp>
    </p:spTree>
    <p:extLst>
      <p:ext uri="{BB962C8B-B14F-4D97-AF65-F5344CB8AC3E}">
        <p14:creationId xmlns:p14="http://schemas.microsoft.com/office/powerpoint/2010/main" val="3820276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00" y="1083011"/>
            <a:ext cx="8355244" cy="4831073"/>
          </a:xfrm>
          <a:prstGeom prst="rect">
            <a:avLst/>
          </a:prstGeom>
        </p:spPr>
      </p:pic>
    </p:spTree>
    <p:extLst>
      <p:ext uri="{BB962C8B-B14F-4D97-AF65-F5344CB8AC3E}">
        <p14:creationId xmlns:p14="http://schemas.microsoft.com/office/powerpoint/2010/main" val="3588795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2554545"/>
          </a:xfrm>
          <a:prstGeom prst="rect">
            <a:avLst/>
          </a:prstGeom>
        </p:spPr>
        <p:txBody>
          <a:bodyPr>
            <a:spAutoFit/>
          </a:bodyPr>
          <a:lstStyle/>
          <a:p>
            <a:r>
              <a:rPr lang="en-US" altLang="zh-CN" sz="4000" dirty="0"/>
              <a:t>the emphasis in the new course on relating oral topics to the five themes</a:t>
            </a:r>
            <a:endParaRPr lang="zh-CN" altLang="en-US" sz="4000" dirty="0"/>
          </a:p>
        </p:txBody>
      </p:sp>
    </p:spTree>
    <p:extLst>
      <p:ext uri="{BB962C8B-B14F-4D97-AF65-F5344CB8AC3E}">
        <p14:creationId xmlns:p14="http://schemas.microsoft.com/office/powerpoint/2010/main" val="3715577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A LANGUAGE</a:t>
            </a:r>
            <a:endParaRPr kumimoji="1" lang="zh-CN" altLang="en-US" dirty="0"/>
          </a:p>
        </p:txBody>
      </p:sp>
    </p:spTree>
    <p:extLst>
      <p:ext uri="{BB962C8B-B14F-4D97-AF65-F5344CB8AC3E}">
        <p14:creationId xmlns:p14="http://schemas.microsoft.com/office/powerpoint/2010/main" val="2995365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4180" y="494776"/>
            <a:ext cx="6691049" cy="3785650"/>
          </a:xfrm>
          <a:prstGeom prst="rect">
            <a:avLst/>
          </a:prstGeom>
        </p:spPr>
        <p:txBody>
          <a:bodyPr wrap="square">
            <a:spAutoFit/>
          </a:bodyPr>
          <a:lstStyle/>
          <a:p>
            <a:r>
              <a:rPr lang="en-US" altLang="zh-CN" sz="4000" baseline="30000" dirty="0"/>
              <a:t>To what extent is the vocabulary appropriate and varied?</a:t>
            </a:r>
          </a:p>
          <a:p>
            <a:r>
              <a:rPr lang="en-US" altLang="zh-CN" sz="4000" baseline="30000" dirty="0"/>
              <a:t>• To what extent are the grammatical structures varied?</a:t>
            </a:r>
          </a:p>
          <a:p>
            <a:r>
              <a:rPr lang="en-US" altLang="zh-CN" sz="4000" baseline="30000" dirty="0"/>
              <a:t>• To what extent does the accuracy of the language contribute to effective communication?</a:t>
            </a:r>
          </a:p>
          <a:p>
            <a:r>
              <a:rPr lang="en-US" altLang="zh-CN" sz="4000" baseline="30000" dirty="0"/>
              <a:t>• To what extent do pronunciation and intonation affect communication?</a:t>
            </a:r>
            <a:endParaRPr lang="zh-CN" altLang="en-US" sz="4000" dirty="0"/>
          </a:p>
        </p:txBody>
      </p:sp>
      <p:sp>
        <p:nvSpPr>
          <p:cNvPr id="4" name="TextBox 3"/>
          <p:cNvSpPr txBox="1"/>
          <p:nvPr/>
        </p:nvSpPr>
        <p:spPr>
          <a:xfrm>
            <a:off x="2912067" y="4641328"/>
            <a:ext cx="4203886" cy="369332"/>
          </a:xfrm>
          <a:prstGeom prst="rect">
            <a:avLst/>
          </a:prstGeom>
          <a:noFill/>
        </p:spPr>
        <p:txBody>
          <a:bodyPr wrap="square" rtlCol="0">
            <a:spAutoFit/>
          </a:bodyPr>
          <a:lstStyle/>
          <a:p>
            <a:r>
              <a:rPr kumimoji="1" lang="en-US" altLang="zh-CN" dirty="0"/>
              <a:t>WHAT DOES IT MEAN IN TEACHING?</a:t>
            </a:r>
            <a:endParaRPr kumimoji="1" lang="zh-CN" altLang="en-US" dirty="0"/>
          </a:p>
        </p:txBody>
      </p:sp>
    </p:spTree>
    <p:extLst>
      <p:ext uri="{BB962C8B-B14F-4D97-AF65-F5344CB8AC3E}">
        <p14:creationId xmlns:p14="http://schemas.microsoft.com/office/powerpoint/2010/main" val="79063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B1 </a:t>
            </a:r>
            <a:r>
              <a:rPr lang="en-US" altLang="zh-CN" dirty="0"/>
              <a:t>B1: Message—visual stimulus </a:t>
            </a:r>
          </a:p>
        </p:txBody>
      </p:sp>
    </p:spTree>
    <p:extLst>
      <p:ext uri="{BB962C8B-B14F-4D97-AF65-F5344CB8AC3E}">
        <p14:creationId xmlns:p14="http://schemas.microsoft.com/office/powerpoint/2010/main" val="392445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673" y="935566"/>
            <a:ext cx="7601527" cy="4524315"/>
          </a:xfrm>
          <a:prstGeom prst="rect">
            <a:avLst/>
          </a:prstGeom>
        </p:spPr>
        <p:txBody>
          <a:bodyPr wrap="square">
            <a:spAutoFit/>
          </a:bodyPr>
          <a:lstStyle/>
          <a:p>
            <a:r>
              <a:rPr lang="en-US" altLang="zh-CN" sz="3200" dirty="0"/>
              <a:t>Schools must provide students with a piece of paper on which to make brief working notes (approximately 10 bullet points) during the 15 minutes of preparation time. These notes are the only resource that may be brought into the interview room; they are for reference only and must be retained by the teacher at the end of the interview.</a:t>
            </a:r>
            <a:endParaRPr lang="zh-CN" altLang="en-US" sz="3200" dirty="0"/>
          </a:p>
        </p:txBody>
      </p:sp>
    </p:spTree>
    <p:extLst>
      <p:ext uri="{BB962C8B-B14F-4D97-AF65-F5344CB8AC3E}">
        <p14:creationId xmlns:p14="http://schemas.microsoft.com/office/powerpoint/2010/main" val="1019248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111" y="437860"/>
            <a:ext cx="7347679" cy="3785652"/>
          </a:xfrm>
          <a:prstGeom prst="rect">
            <a:avLst/>
          </a:prstGeom>
        </p:spPr>
        <p:txBody>
          <a:bodyPr wrap="square">
            <a:spAutoFit/>
          </a:bodyPr>
          <a:lstStyle/>
          <a:p>
            <a:pPr marL="571500" indent="-571500">
              <a:buFont typeface="Arial"/>
              <a:buChar char="•"/>
            </a:pPr>
            <a:r>
              <a:rPr lang="en-US" altLang="zh-CN" sz="4000" dirty="0"/>
              <a:t>How well does the candidate engage with the stimulus in the presentation? </a:t>
            </a:r>
          </a:p>
          <a:p>
            <a:pPr marL="571500" indent="-571500">
              <a:buFont typeface="Arial"/>
              <a:buChar char="•"/>
            </a:pPr>
            <a:r>
              <a:rPr lang="en-US" altLang="zh-CN" sz="4000" dirty="0"/>
              <a:t>How well are the ideas linked to the target culture(s)? </a:t>
            </a:r>
          </a:p>
          <a:p>
            <a:pPr marL="571500" indent="-571500">
              <a:buFont typeface="Arial"/>
              <a:buChar char="•"/>
            </a:pPr>
            <a:endParaRPr lang="zh-CN" altLang="en-US" sz="4000" dirty="0"/>
          </a:p>
        </p:txBody>
      </p:sp>
    </p:spTree>
    <p:extLst>
      <p:ext uri="{BB962C8B-B14F-4D97-AF65-F5344CB8AC3E}">
        <p14:creationId xmlns:p14="http://schemas.microsoft.com/office/powerpoint/2010/main" val="1142296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659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lang="en-GB" altLang="zh-CN" dirty="0"/>
              <a:t>Criterion B2: Message—conversation </a:t>
            </a:r>
          </a:p>
          <a:p>
            <a:endParaRPr kumimoji="1" lang="zh-CN" altLang="en-US" dirty="0"/>
          </a:p>
        </p:txBody>
      </p:sp>
    </p:spTree>
    <p:extLst>
      <p:ext uri="{BB962C8B-B14F-4D97-AF65-F5344CB8AC3E}">
        <p14:creationId xmlns:p14="http://schemas.microsoft.com/office/powerpoint/2010/main" val="17980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386" y="1649073"/>
            <a:ext cx="7570113" cy="1733807"/>
          </a:xfrm>
          <a:prstGeom prst="rect">
            <a:avLst/>
          </a:prstGeom>
        </p:spPr>
        <p:txBody>
          <a:bodyPr wrap="square">
            <a:spAutoFit/>
          </a:bodyPr>
          <a:lstStyle/>
          <a:p>
            <a:r>
              <a:rPr lang="en-US" altLang="zh-CN" sz="4000" baseline="30000" dirty="0"/>
              <a:t>• How appropriately and thoroughly does the candidate respond to the questions in the conversation?</a:t>
            </a:r>
          </a:p>
          <a:p>
            <a:r>
              <a:rPr lang="en-US" altLang="zh-CN" sz="4000" baseline="30000" dirty="0"/>
              <a:t>• To what depth are the questions answered?</a:t>
            </a:r>
            <a:endParaRPr lang="zh-CN" altLang="en-US" sz="4000" dirty="0"/>
          </a:p>
        </p:txBody>
      </p:sp>
    </p:spTree>
    <p:extLst>
      <p:ext uri="{BB962C8B-B14F-4D97-AF65-F5344CB8AC3E}">
        <p14:creationId xmlns:p14="http://schemas.microsoft.com/office/powerpoint/2010/main" val="73167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lang="en-GB" altLang="zh-CN" dirty="0"/>
              <a:t>Criterion C: Interactive skills—communication </a:t>
            </a:r>
          </a:p>
          <a:p>
            <a:endParaRPr kumimoji="1" lang="zh-CN" altLang="en-US" dirty="0"/>
          </a:p>
        </p:txBody>
      </p:sp>
    </p:spTree>
    <p:extLst>
      <p:ext uri="{BB962C8B-B14F-4D97-AF65-F5344CB8AC3E}">
        <p14:creationId xmlns:p14="http://schemas.microsoft.com/office/powerpoint/2010/main" val="2322596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8619" y="1911323"/>
            <a:ext cx="5793344" cy="1733807"/>
          </a:xfrm>
          <a:prstGeom prst="rect">
            <a:avLst/>
          </a:prstGeom>
        </p:spPr>
        <p:txBody>
          <a:bodyPr wrap="square">
            <a:spAutoFit/>
          </a:bodyPr>
          <a:lstStyle/>
          <a:p>
            <a:r>
              <a:rPr lang="en-US" altLang="zh-CN" sz="4000" baseline="30000" dirty="0"/>
              <a:t>• How well can the candidate express ideas?</a:t>
            </a:r>
          </a:p>
          <a:p>
            <a:r>
              <a:rPr lang="en-US" altLang="zh-CN" sz="4000" baseline="30000" dirty="0"/>
              <a:t>• How well can the candidate maintain a conversation?</a:t>
            </a:r>
            <a:endParaRPr lang="zh-CN" altLang="en-US" sz="4000" dirty="0"/>
          </a:p>
        </p:txBody>
      </p:sp>
    </p:spTree>
    <p:extLst>
      <p:ext uri="{BB962C8B-B14F-4D97-AF65-F5344CB8AC3E}">
        <p14:creationId xmlns:p14="http://schemas.microsoft.com/office/powerpoint/2010/main" val="3866380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Sample Marking</a:t>
            </a:r>
            <a:endParaRPr kumimoji="1" lang="zh-CN" altLang="en-US" dirty="0"/>
          </a:p>
        </p:txBody>
      </p:sp>
    </p:spTree>
    <p:extLst>
      <p:ext uri="{BB962C8B-B14F-4D97-AF65-F5344CB8AC3E}">
        <p14:creationId xmlns:p14="http://schemas.microsoft.com/office/powerpoint/2010/main" val="3710992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Comments </a:t>
            </a:r>
            <a:endParaRPr kumimoji="1" lang="zh-CN" altLang="en-US" dirty="0"/>
          </a:p>
        </p:txBody>
      </p:sp>
    </p:spTree>
    <p:extLst>
      <p:ext uri="{BB962C8B-B14F-4D97-AF65-F5344CB8AC3E}">
        <p14:creationId xmlns:p14="http://schemas.microsoft.com/office/powerpoint/2010/main" val="358912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Reflection time</a:t>
            </a:r>
          </a:p>
          <a:p>
            <a:r>
              <a:rPr kumimoji="1" lang="en-US" altLang="zh-CN" dirty="0"/>
              <a:t>3-2-1</a:t>
            </a:r>
          </a:p>
          <a:p>
            <a:endParaRPr kumimoji="1" lang="zh-CN" altLang="en-US" dirty="0"/>
          </a:p>
        </p:txBody>
      </p:sp>
    </p:spTree>
    <p:extLst>
      <p:ext uri="{BB962C8B-B14F-4D97-AF65-F5344CB8AC3E}">
        <p14:creationId xmlns:p14="http://schemas.microsoft.com/office/powerpoint/2010/main" val="3473838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BFA754-D5C3-4E66-96A6-867B257F58DC}" type="datetimeFigureOut">
              <a:rPr lang="en-US" smtClean="0"/>
              <a:t>1/11/22</a:t>
            </a:fld>
            <a:endParaRPr lang="en-US" dirty="0"/>
          </a:p>
        </p:txBody>
      </p:sp>
      <p:sp>
        <p:nvSpPr>
          <p:cNvPr id="5" name="Slide Number Placeholder 4"/>
          <p:cNvSpPr>
            <a:spLocks noGrp="1"/>
          </p:cNvSpPr>
          <p:nvPr>
            <p:ph type="sldNum" sz="quarter" idx="12"/>
          </p:nvPr>
        </p:nvSpPr>
        <p:spPr/>
        <p:txBody>
          <a:bodyPr/>
          <a:lstStyle/>
          <a:p>
            <a:fld id="{5D84065D-F351-4B03-BD91-D8A6B8D4B362}" type="slidenum">
              <a:rPr lang="en-US" smtClean="0"/>
              <a:t>49</a:t>
            </a:fld>
            <a:endParaRPr lang="en-US" dirty="0"/>
          </a:p>
        </p:txBody>
      </p:sp>
      <p:sp>
        <p:nvSpPr>
          <p:cNvPr id="2" name="Title 1"/>
          <p:cNvSpPr>
            <a:spLocks noGrp="1"/>
          </p:cNvSpPr>
          <p:nvPr>
            <p:ph type="title" idx="4294967295"/>
          </p:nvPr>
        </p:nvSpPr>
        <p:spPr>
          <a:xfrm>
            <a:off x="0" y="609600"/>
            <a:ext cx="6348413" cy="1320800"/>
          </a:xfrm>
        </p:spPr>
        <p:txBody>
          <a:bodyPr/>
          <a:lstStyle/>
          <a:p>
            <a:r>
              <a:rPr lang="zh-CN" altLang="en-US" dirty="0"/>
              <a:t>千万要重视口语考试</a:t>
            </a:r>
            <a:endParaRPr lang="en-US" dirty="0"/>
          </a:p>
        </p:txBody>
      </p:sp>
      <p:sp>
        <p:nvSpPr>
          <p:cNvPr id="3" name="Content Placeholder 2"/>
          <p:cNvSpPr>
            <a:spLocks noGrp="1"/>
          </p:cNvSpPr>
          <p:nvPr>
            <p:ph idx="4294967295"/>
          </p:nvPr>
        </p:nvSpPr>
        <p:spPr>
          <a:xfrm>
            <a:off x="0" y="2160588"/>
            <a:ext cx="6348413" cy="3881437"/>
          </a:xfrm>
        </p:spPr>
        <p:txBody>
          <a:bodyPr/>
          <a:lstStyle/>
          <a:p>
            <a:r>
              <a:rPr lang="zh-CN" altLang="en-US" dirty="0"/>
              <a:t>校内评估</a:t>
            </a:r>
          </a:p>
          <a:p>
            <a:r>
              <a:rPr lang="zh-CN" altLang="en-US" dirty="0"/>
              <a:t>这是我们唯一可以在保持专业精神下尽可能帮助学生的部分</a:t>
            </a:r>
            <a:endParaRPr lang="en-US" dirty="0"/>
          </a:p>
        </p:txBody>
      </p:sp>
    </p:spTree>
    <p:extLst>
      <p:ext uri="{BB962C8B-B14F-4D97-AF65-F5344CB8AC3E}">
        <p14:creationId xmlns:p14="http://schemas.microsoft.com/office/powerpoint/2010/main" val="37984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546" y="1648937"/>
            <a:ext cx="8335818" cy="3416320"/>
          </a:xfrm>
          <a:prstGeom prst="rect">
            <a:avLst/>
          </a:prstGeom>
        </p:spPr>
        <p:txBody>
          <a:bodyPr wrap="square">
            <a:spAutoFit/>
          </a:bodyPr>
          <a:lstStyle/>
          <a:p>
            <a:r>
              <a:rPr lang="en-US" altLang="zh-CN" sz="3600" dirty="0"/>
              <a:t>It is essential that language </a:t>
            </a:r>
            <a:r>
              <a:rPr lang="en-US" altLang="zh-CN" sz="3600" dirty="0" err="1"/>
              <a:t>ab</a:t>
            </a:r>
            <a:r>
              <a:rPr lang="en-US" altLang="zh-CN" sz="3600" dirty="0"/>
              <a:t> initio students do not have prior knowledge of the visual stimulus to be presented, nor can they know in advance which of the themes the teacher will use for the general conversation in part 3.</a:t>
            </a:r>
            <a:endParaRPr lang="zh-CN" altLang="en-US" sz="3600" dirty="0"/>
          </a:p>
        </p:txBody>
      </p:sp>
    </p:spTree>
    <p:extLst>
      <p:ext uri="{BB962C8B-B14F-4D97-AF65-F5344CB8AC3E}">
        <p14:creationId xmlns:p14="http://schemas.microsoft.com/office/powerpoint/2010/main" val="1065191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BFA754-D5C3-4E66-96A6-867B257F58DC}" type="datetimeFigureOut">
              <a:rPr lang="en-US" smtClean="0"/>
              <a:t>1/11/22</a:t>
            </a:fld>
            <a:endParaRPr lang="en-US" dirty="0"/>
          </a:p>
        </p:txBody>
      </p:sp>
      <p:sp>
        <p:nvSpPr>
          <p:cNvPr id="5" name="Slide Number Placeholder 4"/>
          <p:cNvSpPr>
            <a:spLocks noGrp="1"/>
          </p:cNvSpPr>
          <p:nvPr>
            <p:ph type="sldNum" sz="quarter" idx="12"/>
          </p:nvPr>
        </p:nvSpPr>
        <p:spPr/>
        <p:txBody>
          <a:bodyPr/>
          <a:lstStyle/>
          <a:p>
            <a:fld id="{5D84065D-F351-4B03-BD91-D8A6B8D4B362}" type="slidenum">
              <a:rPr lang="en-US" smtClean="0"/>
              <a:t>50</a:t>
            </a:fld>
            <a:endParaRPr lang="en-US" dirty="0"/>
          </a:p>
        </p:txBody>
      </p:sp>
      <p:sp>
        <p:nvSpPr>
          <p:cNvPr id="2" name="Title 1"/>
          <p:cNvSpPr>
            <a:spLocks noGrp="1"/>
          </p:cNvSpPr>
          <p:nvPr>
            <p:ph type="title" idx="4294967295"/>
          </p:nvPr>
        </p:nvSpPr>
        <p:spPr>
          <a:xfrm>
            <a:off x="0" y="609600"/>
            <a:ext cx="6348413" cy="1320800"/>
          </a:xfrm>
        </p:spPr>
        <p:txBody>
          <a:bodyPr/>
          <a:lstStyle/>
          <a:p>
            <a:r>
              <a:rPr lang="zh-CN" altLang="en-US" dirty="0"/>
              <a:t>口语教学和考试应该注意的</a:t>
            </a:r>
            <a:endParaRPr lang="en-US" dirty="0"/>
          </a:p>
        </p:txBody>
      </p:sp>
      <p:sp>
        <p:nvSpPr>
          <p:cNvPr id="3" name="Content Placeholder 2"/>
          <p:cNvSpPr>
            <a:spLocks noGrp="1"/>
          </p:cNvSpPr>
          <p:nvPr>
            <p:ph idx="4294967295"/>
          </p:nvPr>
        </p:nvSpPr>
        <p:spPr>
          <a:xfrm>
            <a:off x="0" y="2160588"/>
            <a:ext cx="6348413" cy="3881437"/>
          </a:xfrm>
        </p:spPr>
        <p:txBody>
          <a:bodyPr>
            <a:normAutofit/>
          </a:bodyPr>
          <a:lstStyle/>
          <a:p>
            <a:r>
              <a:rPr lang="zh-CN" altLang="en-US" dirty="0"/>
              <a:t>多练</a:t>
            </a:r>
          </a:p>
          <a:p>
            <a:r>
              <a:rPr lang="zh-CN" altLang="en-US" dirty="0"/>
              <a:t>建立问题库</a:t>
            </a:r>
          </a:p>
          <a:p>
            <a:r>
              <a:rPr lang="en-US" altLang="zh-CN" dirty="0"/>
              <a:t>WA</a:t>
            </a:r>
            <a:r>
              <a:rPr lang="zh-CN" altLang="en-US" dirty="0"/>
              <a:t>问题要提早准备</a:t>
            </a:r>
          </a:p>
          <a:p>
            <a:r>
              <a:rPr lang="zh-CN" altLang="en-US" dirty="0"/>
              <a:t>口试˙要说的过程描述语言要让学生多练。比如我们现在谈一谈另外一个话题</a:t>
            </a:r>
          </a:p>
          <a:p>
            <a:r>
              <a:rPr lang="zh-CN" altLang="en-US" dirty="0"/>
              <a:t>图片选择很有技巧</a:t>
            </a:r>
          </a:p>
          <a:p>
            <a:r>
              <a:rPr lang="zh-CN" altLang="en-US" dirty="0"/>
              <a:t>老师问问题的技巧</a:t>
            </a:r>
          </a:p>
          <a:p>
            <a:r>
              <a:rPr lang="zh-CN" altLang="en-US" dirty="0"/>
              <a:t>听力练习绝对不可以少， 听说一体，</a:t>
            </a:r>
            <a:r>
              <a:rPr lang="en-US" altLang="zh-CN" dirty="0"/>
              <a:t>《</a:t>
            </a:r>
            <a:r>
              <a:rPr lang="zh-CN" altLang="en-US" dirty="0"/>
              <a:t>爱汉语</a:t>
            </a:r>
            <a:r>
              <a:rPr lang="en-US" altLang="zh-CN" dirty="0"/>
              <a:t>》</a:t>
            </a:r>
            <a:r>
              <a:rPr lang="zh-CN" altLang="en-US" dirty="0"/>
              <a:t>里有专门的听力练习和模拟</a:t>
            </a:r>
          </a:p>
          <a:p>
            <a:pPr marL="0" indent="0">
              <a:buNone/>
            </a:pPr>
            <a:endParaRPr lang="en-US" dirty="0"/>
          </a:p>
        </p:txBody>
      </p:sp>
    </p:spTree>
    <p:extLst>
      <p:ext uri="{BB962C8B-B14F-4D97-AF65-F5344CB8AC3E}">
        <p14:creationId xmlns:p14="http://schemas.microsoft.com/office/powerpoint/2010/main" val="2886857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BFA754-D5C3-4E66-96A6-867B257F58DC}" type="datetimeFigureOut">
              <a:rPr lang="en-US" smtClean="0"/>
              <a:t>1/11/22</a:t>
            </a:fld>
            <a:endParaRPr lang="en-US" dirty="0"/>
          </a:p>
        </p:txBody>
      </p:sp>
      <p:sp>
        <p:nvSpPr>
          <p:cNvPr id="5" name="Slide Number Placeholder 4"/>
          <p:cNvSpPr>
            <a:spLocks noGrp="1"/>
          </p:cNvSpPr>
          <p:nvPr>
            <p:ph type="sldNum" sz="quarter" idx="12"/>
          </p:nvPr>
        </p:nvSpPr>
        <p:spPr/>
        <p:txBody>
          <a:bodyPr/>
          <a:lstStyle/>
          <a:p>
            <a:fld id="{5D84065D-F351-4B03-BD91-D8A6B8D4B362}" type="slidenum">
              <a:rPr lang="en-US" smtClean="0"/>
              <a:t>51</a:t>
            </a:fld>
            <a:endParaRPr lang="en-US" dirty="0"/>
          </a:p>
        </p:txBody>
      </p:sp>
      <p:sp>
        <p:nvSpPr>
          <p:cNvPr id="2" name="Title 1"/>
          <p:cNvSpPr>
            <a:spLocks noGrp="1"/>
          </p:cNvSpPr>
          <p:nvPr>
            <p:ph type="title" idx="4294967295"/>
          </p:nvPr>
        </p:nvSpPr>
        <p:spPr>
          <a:xfrm>
            <a:off x="0" y="609600"/>
            <a:ext cx="6348413" cy="1320800"/>
          </a:xfrm>
        </p:spPr>
        <p:txBody>
          <a:bodyPr/>
          <a:lstStyle/>
          <a:p>
            <a:r>
              <a:rPr lang="zh-CN" altLang="en-US" dirty="0"/>
              <a:t>问问题的大忌讳</a:t>
            </a:r>
            <a:endParaRPr lang="en-US" dirty="0"/>
          </a:p>
        </p:txBody>
      </p:sp>
      <p:sp>
        <p:nvSpPr>
          <p:cNvPr id="3" name="Content Placeholder 2"/>
          <p:cNvSpPr>
            <a:spLocks noGrp="1"/>
          </p:cNvSpPr>
          <p:nvPr>
            <p:ph idx="4294967295"/>
          </p:nvPr>
        </p:nvSpPr>
        <p:spPr>
          <a:xfrm>
            <a:off x="0" y="2160588"/>
            <a:ext cx="6348413" cy="3881437"/>
          </a:xfrm>
        </p:spPr>
        <p:txBody>
          <a:bodyPr>
            <a:normAutofit/>
          </a:bodyPr>
          <a:lstStyle/>
          <a:p>
            <a:r>
              <a:rPr lang="zh-CN" altLang="en-US" dirty="0"/>
              <a:t>第一个问题就是难题</a:t>
            </a:r>
          </a:p>
          <a:p>
            <a:r>
              <a:rPr lang="zh-CN" altLang="en-US" dirty="0"/>
              <a:t>不给学生足够的时间去</a:t>
            </a:r>
            <a:r>
              <a:rPr lang="en-US" altLang="zh-CN" dirty="0"/>
              <a:t>process</a:t>
            </a:r>
            <a:r>
              <a:rPr lang="zh-CN" altLang="en-US" dirty="0"/>
              <a:t>就开始重复或者换个词汇问问题</a:t>
            </a:r>
          </a:p>
          <a:p>
            <a:r>
              <a:rPr lang="zh-CN" altLang="en-US" dirty="0"/>
              <a:t>帮学生说， 总结学生说的， 纠正学生说的</a:t>
            </a:r>
          </a:p>
          <a:p>
            <a:r>
              <a:rPr lang="zh-CN" altLang="en-US" dirty="0"/>
              <a:t>故意谈笑风生</a:t>
            </a:r>
          </a:p>
          <a:p>
            <a:r>
              <a:rPr lang="zh-CN" altLang="en-US" dirty="0"/>
              <a:t>不好的面部表情和肢体语言</a:t>
            </a:r>
          </a:p>
          <a:p>
            <a:r>
              <a:rPr lang="zh-CN" altLang="en-US" dirty="0"/>
              <a:t>不给学生机会去展示自己</a:t>
            </a:r>
          </a:p>
          <a:p>
            <a:r>
              <a:rPr lang="zh-CN" altLang="en-US" dirty="0"/>
              <a:t>老师做主角</a:t>
            </a:r>
          </a:p>
          <a:p>
            <a:endParaRPr lang="en-US" dirty="0"/>
          </a:p>
        </p:txBody>
      </p:sp>
    </p:spTree>
    <p:extLst>
      <p:ext uri="{BB962C8B-B14F-4D97-AF65-F5344CB8AC3E}">
        <p14:creationId xmlns:p14="http://schemas.microsoft.com/office/powerpoint/2010/main" val="404074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6348413" cy="1320800"/>
          </a:xfrm>
        </p:spPr>
        <p:txBody>
          <a:bodyPr/>
          <a:lstStyle/>
          <a:p>
            <a:r>
              <a:rPr kumimoji="1" lang="zh-CN" altLang="en-US" dirty="0"/>
              <a:t>评分的时候注意</a:t>
            </a:r>
          </a:p>
        </p:txBody>
      </p:sp>
      <p:sp>
        <p:nvSpPr>
          <p:cNvPr id="3" name="Content Placeholder 2"/>
          <p:cNvSpPr>
            <a:spLocks noGrp="1"/>
          </p:cNvSpPr>
          <p:nvPr>
            <p:ph idx="4294967295"/>
          </p:nvPr>
        </p:nvSpPr>
        <p:spPr>
          <a:xfrm>
            <a:off x="0" y="2160588"/>
            <a:ext cx="6348413" cy="3881437"/>
          </a:xfrm>
        </p:spPr>
        <p:txBody>
          <a:bodyPr/>
          <a:lstStyle/>
          <a:p>
            <a:r>
              <a:rPr kumimoji="1" lang="zh-CN" altLang="en-US" dirty="0"/>
              <a:t>不要太乐观，</a:t>
            </a:r>
            <a:r>
              <a:rPr kumimoji="1" lang="en-US" altLang="zh-CN" dirty="0"/>
              <a:t> </a:t>
            </a:r>
            <a:r>
              <a:rPr kumimoji="1" lang="zh-CN" altLang="en-US" dirty="0"/>
              <a:t>也不要太悲观</a:t>
            </a:r>
            <a:endParaRPr kumimoji="1" lang="en-US" altLang="zh-CN" dirty="0"/>
          </a:p>
          <a:p>
            <a:r>
              <a:rPr kumimoji="1" lang="zh-CN" altLang="en-US" dirty="0"/>
              <a:t>看整体表现，不要过分扣学生的错</a:t>
            </a:r>
            <a:endParaRPr kumimoji="1" lang="en-US" altLang="zh-CN" dirty="0"/>
          </a:p>
          <a:p>
            <a:r>
              <a:rPr kumimoji="1" lang="zh-CN" altLang="en-US" dirty="0"/>
              <a:t>严格按着大纲上的评分标准去给分</a:t>
            </a:r>
          </a:p>
        </p:txBody>
      </p:sp>
    </p:spTree>
    <p:extLst>
      <p:ext uri="{BB962C8B-B14F-4D97-AF65-F5344CB8AC3E}">
        <p14:creationId xmlns:p14="http://schemas.microsoft.com/office/powerpoint/2010/main" val="9414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4" y="230909"/>
            <a:ext cx="10508930" cy="5911273"/>
          </a:xfrm>
          <a:prstGeom prst="rect">
            <a:avLst/>
          </a:prstGeom>
        </p:spPr>
      </p:pic>
    </p:spTree>
    <p:extLst>
      <p:ext uri="{BB962C8B-B14F-4D97-AF65-F5344CB8AC3E}">
        <p14:creationId xmlns:p14="http://schemas.microsoft.com/office/powerpoint/2010/main" val="49453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294" y="981076"/>
            <a:ext cx="8500251" cy="3970318"/>
          </a:xfrm>
          <a:prstGeom prst="rect">
            <a:avLst/>
          </a:prstGeom>
        </p:spPr>
        <p:txBody>
          <a:bodyPr wrap="square">
            <a:spAutoFit/>
          </a:bodyPr>
          <a:lstStyle/>
          <a:p>
            <a:r>
              <a:rPr lang="en-US" altLang="zh-CN" sz="3600" dirty="0"/>
              <a:t>The presentation in part 1 must be wholly the work of the student and it must not be written out in full and read aloud. Authenticity may be checked by scrutiny of the notes (if any) used by the student, as well as through the follow-up questions in part 2 of the individual oral. </a:t>
            </a:r>
            <a:endParaRPr lang="zh-CN" altLang="en-US" sz="3600" dirty="0"/>
          </a:p>
        </p:txBody>
      </p:sp>
    </p:spTree>
    <p:extLst>
      <p:ext uri="{BB962C8B-B14F-4D97-AF65-F5344CB8AC3E}">
        <p14:creationId xmlns:p14="http://schemas.microsoft.com/office/powerpoint/2010/main" val="13152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797050" y="2387600"/>
            <a:ext cx="7346950" cy="1406525"/>
          </a:xfrm>
        </p:spPr>
        <p:txBody>
          <a:bodyPr/>
          <a:lstStyle/>
          <a:p>
            <a:r>
              <a:rPr kumimoji="1" lang="en-US" altLang="zh-CN" dirty="0"/>
              <a:t>Choosing Visual stimuli</a:t>
            </a:r>
            <a:r>
              <a:rPr kumimoji="1" lang="zh-CN" altLang="en-US" dirty="0"/>
              <a:t> 图片的选择</a:t>
            </a:r>
          </a:p>
        </p:txBody>
      </p:sp>
    </p:spTree>
    <p:extLst>
      <p:ext uri="{BB962C8B-B14F-4D97-AF65-F5344CB8AC3E}">
        <p14:creationId xmlns:p14="http://schemas.microsoft.com/office/powerpoint/2010/main" val="114568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111" y="1079034"/>
            <a:ext cx="6560615" cy="2862322"/>
          </a:xfrm>
          <a:prstGeom prst="rect">
            <a:avLst/>
          </a:prstGeom>
        </p:spPr>
        <p:txBody>
          <a:bodyPr wrap="square">
            <a:spAutoFit/>
          </a:bodyPr>
          <a:lstStyle/>
          <a:p>
            <a:r>
              <a:rPr lang="en-US" altLang="zh-CN" sz="3600" dirty="0"/>
              <a:t>The teacher selects a range of visual stimuli linked to the five themes studied during the course and labels each in the target language according to theme.</a:t>
            </a:r>
            <a:endParaRPr lang="zh-CN" altLang="en-US" sz="3600" dirty="0"/>
          </a:p>
        </p:txBody>
      </p:sp>
    </p:spTree>
    <p:extLst>
      <p:ext uri="{BB962C8B-B14F-4D97-AF65-F5344CB8AC3E}">
        <p14:creationId xmlns:p14="http://schemas.microsoft.com/office/powerpoint/2010/main" val="27985247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{BF3B6D45-8E50-FB4A-AB8A-BA2EFDD3441E}tf10001060_mac</Template>
  <TotalTime>5447</TotalTime>
  <Words>1345</Words>
  <Application>Microsoft Macintosh PowerPoint</Application>
  <PresentationFormat>On-screen Show (4:3)</PresentationFormat>
  <Paragraphs>117</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Myriad Pro</vt: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of visual stimuli </vt:lpstr>
      <vt:lpstr>What is a good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千万要重视口语考试</vt:lpstr>
      <vt:lpstr>口语教学和考试应该注意的</vt:lpstr>
      <vt:lpstr>问问题的大忌讳</vt:lpstr>
      <vt:lpstr>评分的时候注意</vt:lpstr>
    </vt:vector>
  </TitlesOfParts>
  <Company>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Harris</dc:creator>
  <cp:lastModifiedBy>Victor, Bao</cp:lastModifiedBy>
  <cp:revision>27</cp:revision>
  <dcterms:created xsi:type="dcterms:W3CDTF">2017-11-26T01:04:46Z</dcterms:created>
  <dcterms:modified xsi:type="dcterms:W3CDTF">2022-01-10T23:59:09Z</dcterms:modified>
</cp:coreProperties>
</file>